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438F"/>
    <a:srgbClr val="FF0066"/>
    <a:srgbClr val="EE2C23"/>
    <a:srgbClr val="FBC5A6"/>
    <a:srgbClr val="F57B67"/>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59"/>
  </p:normalViewPr>
  <p:slideViewPr>
    <p:cSldViewPr snapToGrid="0" snapToObjects="1">
      <p:cViewPr>
        <p:scale>
          <a:sx n="71" d="100"/>
          <a:sy n="71" d="100"/>
        </p:scale>
        <p:origin x="-6498" y="-874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3/11/2018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3/11/2018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3/11/2018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3/11/2018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3/11/2018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gif"/><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4586F-5BD3-534B-9D24-D84B0EECFF45}"/>
              </a:ext>
            </a:extLst>
          </p:cNvPr>
          <p:cNvPicPr>
            <a:picLocks noChangeAspect="1"/>
          </p:cNvPicPr>
          <p:nvPr/>
        </p:nvPicPr>
        <p:blipFill>
          <a:blip r:embed="rId3"/>
          <a:stretch>
            <a:fillRect/>
          </a:stretch>
        </p:blipFill>
        <p:spPr>
          <a:xfrm>
            <a:off x="0" y="28720390"/>
            <a:ext cx="14582956" cy="4014409"/>
          </a:xfrm>
          <a:prstGeom prst="rect">
            <a:avLst/>
          </a:prstGeom>
        </p:spPr>
      </p:pic>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0" y="0"/>
            <a:ext cx="43891200" cy="3831771"/>
          </a:xfrm>
          <a:prstGeom prst="rect">
            <a:avLst/>
          </a:prstGeom>
          <a:gradFill flip="none" rotWithShape="1">
            <a:gsLst>
              <a:gs pos="0">
                <a:srgbClr val="EE2C23"/>
              </a:gs>
              <a:gs pos="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8222154" y="922091"/>
            <a:ext cx="26668877" cy="1323439"/>
          </a:xfrm>
          <a:prstGeom prst="rect">
            <a:avLst/>
          </a:prstGeom>
          <a:noFill/>
        </p:spPr>
        <p:txBody>
          <a:bodyPr wrap="square" rtlCol="0">
            <a:spAutoFit/>
          </a:bodyPr>
          <a:lstStyle/>
          <a:p>
            <a:pPr algn="ctr"/>
            <a:r>
              <a:rPr lang="en-US" sz="8000" b="1" cap="all" dirty="0"/>
              <a:t>Predicting usable lifetime of lithium-ion batteries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2581935" y="2314738"/>
            <a:ext cx="18727330" cy="943038"/>
          </a:xfrm>
          <a:prstGeom prst="rect">
            <a:avLst/>
          </a:prstGeom>
          <a:noFill/>
        </p:spPr>
        <p:txBody>
          <a:bodyPr wrap="square" rtlCol="0">
            <a:spAutoFit/>
          </a:bodyPr>
          <a:lstStyle/>
          <a:p>
            <a:r>
              <a:rPr lang="en-US" sz="5333" dirty="0">
                <a:latin typeface="Helvetica" pitchFamily="2" charset="0"/>
              </a:rPr>
              <a:t>Victor W. Hu, </a:t>
            </a:r>
            <a:r>
              <a:rPr lang="en-US" sz="5333" dirty="0" err="1">
                <a:latin typeface="Helvetica" pitchFamily="2" charset="0"/>
              </a:rPr>
              <a:t>Yusong</a:t>
            </a:r>
            <a:r>
              <a:rPr lang="en-US" sz="5333" dirty="0">
                <a:latin typeface="Helvetica" pitchFamily="2" charset="0"/>
              </a:rPr>
              <a:t> Liu, Rossana </a:t>
            </a:r>
            <a:r>
              <a:rPr lang="en-US" sz="5333" dirty="0" err="1">
                <a:latin typeface="Helvetica" pitchFamily="2" charset="0"/>
              </a:rPr>
              <a:t>Scavone</a:t>
            </a:r>
            <a:r>
              <a:rPr lang="en-US" sz="5333" dirty="0">
                <a:latin typeface="Helvetica" pitchFamily="2" charset="0"/>
              </a:rPr>
              <a:t>, Maitri Uppaluri</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6496DAC3-7391-2441-AD93-9422CA18D230}"/>
              </a:ext>
            </a:extLst>
          </p:cNvPr>
          <p:cNvPicPr>
            <a:picLocks noChangeAspect="1"/>
          </p:cNvPicPr>
          <p:nvPr/>
        </p:nvPicPr>
        <p:blipFill>
          <a:blip r:embed="rId4"/>
          <a:stretch>
            <a:fillRect/>
          </a:stretch>
        </p:blipFill>
        <p:spPr>
          <a:xfrm>
            <a:off x="28981039" y="29023485"/>
            <a:ext cx="5112327" cy="3408218"/>
          </a:xfrm>
          <a:prstGeom prst="rect">
            <a:avLst/>
          </a:prstGeom>
        </p:spPr>
      </p:pic>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9548"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24" r="14997"/>
          <a:stretch/>
        </p:blipFill>
        <p:spPr bwMode="auto">
          <a:xfrm>
            <a:off x="13114982" y="28896913"/>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79249" y="29724379"/>
            <a:ext cx="7954688" cy="2314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5DF6F6EB-0329-41FD-8F58-E999627B9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79548" y="28921421"/>
            <a:ext cx="6691313" cy="16059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1295400" y="4494780"/>
            <a:ext cx="16202062" cy="1019867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492BBFB-0256-4ACD-99DB-E80C10EF65FD}"/>
              </a:ext>
            </a:extLst>
          </p:cNvPr>
          <p:cNvSpPr/>
          <p:nvPr/>
        </p:nvSpPr>
        <p:spPr>
          <a:xfrm>
            <a:off x="1295399" y="14940016"/>
            <a:ext cx="16283849" cy="1226063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5D64AC1F-3910-4967-BF7B-318F99657ED0}"/>
              </a:ext>
            </a:extLst>
          </p:cNvPr>
          <p:cNvSpPr/>
          <p:nvPr/>
        </p:nvSpPr>
        <p:spPr>
          <a:xfrm>
            <a:off x="17814802" y="17784433"/>
            <a:ext cx="14562507" cy="943538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63DCF5C-1A82-4CDA-A127-3CBE7423162F}"/>
              </a:ext>
            </a:extLst>
          </p:cNvPr>
          <p:cNvSpPr/>
          <p:nvPr/>
        </p:nvSpPr>
        <p:spPr>
          <a:xfrm>
            <a:off x="17801191" y="4467171"/>
            <a:ext cx="24794609" cy="12944976"/>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A5E3C575-36C1-420E-8A4D-0ABCE3328292}"/>
              </a:ext>
            </a:extLst>
          </p:cNvPr>
          <p:cNvSpPr txBox="1"/>
          <p:nvPr/>
        </p:nvSpPr>
        <p:spPr>
          <a:xfrm>
            <a:off x="4183826" y="5898524"/>
            <a:ext cx="12570486" cy="2740086"/>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000" dirty="0"/>
              <a:t>PULOLB is a software package, developed in python that can predict the lifetime of a battery</a:t>
            </a:r>
            <a:r>
              <a:rPr lang="en-US" sz="3000" dirty="0">
                <a:solidFill>
                  <a:srgbClr val="00B050"/>
                </a:solidFill>
              </a:rPr>
              <a:t> (1) </a:t>
            </a:r>
            <a:r>
              <a:rPr lang="en-US" sz="3000" dirty="0"/>
              <a:t>based on the capacity, determined from its charge and discharge data. The software is designed to also predict the lifetime when the battery has been partially charged and discharged (for example, the battery is discharged from 60% to 0% state of charge). </a:t>
            </a:r>
          </a:p>
        </p:txBody>
      </p:sp>
      <p:pic>
        <p:nvPicPr>
          <p:cNvPr id="30" name="Picture 29">
            <a:extLst>
              <a:ext uri="{FF2B5EF4-FFF2-40B4-BE49-F238E27FC236}">
                <a16:creationId xmlns:a16="http://schemas.microsoft.com/office/drawing/2014/main" id="{7FA9F5A9-6E80-4268-B258-F536E9B38C28}"/>
              </a:ext>
            </a:extLst>
          </p:cNvPr>
          <p:cNvPicPr>
            <a:picLocks noChangeAspect="1"/>
          </p:cNvPicPr>
          <p:nvPr/>
        </p:nvPicPr>
        <p:blipFill>
          <a:blip r:embed="rId9"/>
          <a:stretch>
            <a:fillRect/>
          </a:stretch>
        </p:blipFill>
        <p:spPr>
          <a:xfrm>
            <a:off x="36681742" y="11598217"/>
            <a:ext cx="5190227" cy="5190227"/>
          </a:xfrm>
          <a:prstGeom prst="rect">
            <a:avLst/>
          </a:prstGeom>
        </p:spPr>
      </p:pic>
      <p:pic>
        <p:nvPicPr>
          <p:cNvPr id="1024" name="Picture 1023">
            <a:extLst>
              <a:ext uri="{FF2B5EF4-FFF2-40B4-BE49-F238E27FC236}">
                <a16:creationId xmlns:a16="http://schemas.microsoft.com/office/drawing/2014/main" id="{6CB9288F-669B-4879-9D17-31838A02A9D0}"/>
              </a:ext>
            </a:extLst>
          </p:cNvPr>
          <p:cNvPicPr>
            <a:picLocks noChangeAspect="1"/>
          </p:cNvPicPr>
          <p:nvPr/>
        </p:nvPicPr>
        <p:blipFill>
          <a:blip r:embed="rId10"/>
          <a:stretch>
            <a:fillRect/>
          </a:stretch>
        </p:blipFill>
        <p:spPr>
          <a:xfrm>
            <a:off x="27482011" y="11461693"/>
            <a:ext cx="5486400" cy="5486400"/>
          </a:xfrm>
          <a:prstGeom prst="rect">
            <a:avLst/>
          </a:prstGeom>
        </p:spPr>
      </p:pic>
      <p:pic>
        <p:nvPicPr>
          <p:cNvPr id="1027" name="Picture 1026">
            <a:extLst>
              <a:ext uri="{FF2B5EF4-FFF2-40B4-BE49-F238E27FC236}">
                <a16:creationId xmlns:a16="http://schemas.microsoft.com/office/drawing/2014/main" id="{29DE1069-C3D4-4184-82AA-6FC0CBB2AD85}"/>
              </a:ext>
            </a:extLst>
          </p:cNvPr>
          <p:cNvPicPr>
            <a:picLocks noChangeAspect="1"/>
          </p:cNvPicPr>
          <p:nvPr/>
        </p:nvPicPr>
        <p:blipFill>
          <a:blip r:embed="rId11"/>
          <a:stretch>
            <a:fillRect/>
          </a:stretch>
        </p:blipFill>
        <p:spPr>
          <a:xfrm>
            <a:off x="24904463" y="22564863"/>
            <a:ext cx="6817937" cy="3380535"/>
          </a:xfrm>
          <a:prstGeom prst="rect">
            <a:avLst/>
          </a:prstGeom>
        </p:spPr>
      </p:pic>
      <p:pic>
        <p:nvPicPr>
          <p:cNvPr id="40" name="Imagen 3">
            <a:extLst>
              <a:ext uri="{FF2B5EF4-FFF2-40B4-BE49-F238E27FC236}">
                <a16:creationId xmlns:a16="http://schemas.microsoft.com/office/drawing/2014/main" id="{2B885367-EB88-4E82-ACFC-2786F1F0E87C}"/>
              </a:ext>
            </a:extLst>
          </p:cNvPr>
          <p:cNvPicPr>
            <a:picLocks noChangeAspect="1"/>
          </p:cNvPicPr>
          <p:nvPr/>
        </p:nvPicPr>
        <p:blipFill rotWithShape="1">
          <a:blip r:embed="rId12">
            <a:extLst>
              <a:ext uri="{28A0092B-C50C-407E-A947-70E740481C1C}">
                <a14:useLocalDpi xmlns:a14="http://schemas.microsoft.com/office/drawing/2010/main" val="0"/>
              </a:ext>
            </a:extLst>
          </a:blip>
          <a:srcRect l="1277" t="1108"/>
          <a:stretch/>
        </p:blipFill>
        <p:spPr>
          <a:xfrm>
            <a:off x="2685284" y="16566874"/>
            <a:ext cx="2505452" cy="4403059"/>
          </a:xfrm>
          <a:prstGeom prst="rect">
            <a:avLst/>
          </a:prstGeom>
          <a:ln>
            <a:solidFill>
              <a:schemeClr val="accent1"/>
            </a:solidFill>
          </a:ln>
          <a:effectLst/>
        </p:spPr>
      </p:pic>
      <p:pic>
        <p:nvPicPr>
          <p:cNvPr id="41" name="Imagen 5">
            <a:extLst>
              <a:ext uri="{FF2B5EF4-FFF2-40B4-BE49-F238E27FC236}">
                <a16:creationId xmlns:a16="http://schemas.microsoft.com/office/drawing/2014/main" id="{63DD8176-DD0B-4501-869B-1F8639E4AA33}"/>
              </a:ext>
            </a:extLst>
          </p:cNvPr>
          <p:cNvPicPr>
            <a:picLocks noChangeAspect="1"/>
          </p:cNvPicPr>
          <p:nvPr/>
        </p:nvPicPr>
        <p:blipFill rotWithShape="1">
          <a:blip r:embed="rId13">
            <a:extLst>
              <a:ext uri="{28A0092B-C50C-407E-A947-70E740481C1C}">
                <a14:useLocalDpi xmlns:a14="http://schemas.microsoft.com/office/drawing/2010/main" val="0"/>
              </a:ext>
            </a:extLst>
          </a:blip>
          <a:srcRect l="323" t="1793" r="27326" b="157"/>
          <a:stretch/>
        </p:blipFill>
        <p:spPr>
          <a:xfrm>
            <a:off x="6285978" y="16497684"/>
            <a:ext cx="6302690" cy="4472250"/>
          </a:xfrm>
          <a:prstGeom prst="rect">
            <a:avLst/>
          </a:prstGeom>
          <a:ln>
            <a:solidFill>
              <a:schemeClr val="accent1"/>
            </a:solidFill>
          </a:ln>
        </p:spPr>
      </p:pic>
      <p:cxnSp>
        <p:nvCxnSpPr>
          <p:cNvPr id="42" name="Conector recto de flecha 7">
            <a:extLst>
              <a:ext uri="{FF2B5EF4-FFF2-40B4-BE49-F238E27FC236}">
                <a16:creationId xmlns:a16="http://schemas.microsoft.com/office/drawing/2014/main" id="{951CDEC1-8978-48D6-8AC6-D757CF248948}"/>
              </a:ext>
            </a:extLst>
          </p:cNvPr>
          <p:cNvCxnSpPr>
            <a:cxnSpLocks/>
          </p:cNvCxnSpPr>
          <p:nvPr/>
        </p:nvCxnSpPr>
        <p:spPr>
          <a:xfrm flipV="1">
            <a:off x="5238138" y="16937805"/>
            <a:ext cx="946245" cy="66300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9">
            <a:extLst>
              <a:ext uri="{FF2B5EF4-FFF2-40B4-BE49-F238E27FC236}">
                <a16:creationId xmlns:a16="http://schemas.microsoft.com/office/drawing/2014/main" id="{141AB52C-CAD0-405A-9053-65DA9D2FFC10}"/>
              </a:ext>
            </a:extLst>
          </p:cNvPr>
          <p:cNvCxnSpPr>
            <a:cxnSpLocks/>
          </p:cNvCxnSpPr>
          <p:nvPr/>
        </p:nvCxnSpPr>
        <p:spPr>
          <a:xfrm>
            <a:off x="5260732" y="17600813"/>
            <a:ext cx="855126" cy="314979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9" name="Picture 1028">
            <a:extLst>
              <a:ext uri="{FF2B5EF4-FFF2-40B4-BE49-F238E27FC236}">
                <a16:creationId xmlns:a16="http://schemas.microsoft.com/office/drawing/2014/main" id="{B9B5D521-A390-4269-B52E-D549E4328DD6}"/>
              </a:ext>
            </a:extLst>
          </p:cNvPr>
          <p:cNvPicPr>
            <a:picLocks noChangeAspect="1"/>
          </p:cNvPicPr>
          <p:nvPr/>
        </p:nvPicPr>
        <p:blipFill rotWithShape="1">
          <a:blip r:embed="rId14"/>
          <a:srcRect l="7470" r="51924"/>
          <a:stretch/>
        </p:blipFill>
        <p:spPr>
          <a:xfrm>
            <a:off x="18539849" y="11690258"/>
            <a:ext cx="4830328" cy="5098186"/>
          </a:xfrm>
          <a:prstGeom prst="rect">
            <a:avLst/>
          </a:prstGeom>
        </p:spPr>
      </p:pic>
      <p:pic>
        <p:nvPicPr>
          <p:cNvPr id="1032" name="Picture 8" descr="File:Python-logo-notext.svg">
            <a:extLst>
              <a:ext uri="{FF2B5EF4-FFF2-40B4-BE49-F238E27FC236}">
                <a16:creationId xmlns:a16="http://schemas.microsoft.com/office/drawing/2014/main" id="{CB44E58A-2629-421C-8227-E7035A5367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75447" y="16002770"/>
            <a:ext cx="1013618" cy="101361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ector recto de flecha 7">
            <a:extLst>
              <a:ext uri="{FF2B5EF4-FFF2-40B4-BE49-F238E27FC236}">
                <a16:creationId xmlns:a16="http://schemas.microsoft.com/office/drawing/2014/main" id="{E073B4F5-F147-4B28-88BB-F2792EE465EA}"/>
              </a:ext>
            </a:extLst>
          </p:cNvPr>
          <p:cNvCxnSpPr>
            <a:cxnSpLocks/>
          </p:cNvCxnSpPr>
          <p:nvPr/>
        </p:nvCxnSpPr>
        <p:spPr>
          <a:xfrm>
            <a:off x="12647276" y="16566874"/>
            <a:ext cx="1169563" cy="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43" name="Picture 1042">
            <a:extLst>
              <a:ext uri="{FF2B5EF4-FFF2-40B4-BE49-F238E27FC236}">
                <a16:creationId xmlns:a16="http://schemas.microsoft.com/office/drawing/2014/main" id="{B874E0EA-726A-4CB1-AD5E-CC4DF5DF8C0E}"/>
              </a:ext>
            </a:extLst>
          </p:cNvPr>
          <p:cNvPicPr>
            <a:picLocks noChangeAspect="1"/>
          </p:cNvPicPr>
          <p:nvPr/>
        </p:nvPicPr>
        <p:blipFill>
          <a:blip r:embed="rId16"/>
          <a:stretch>
            <a:fillRect/>
          </a:stretch>
        </p:blipFill>
        <p:spPr>
          <a:xfrm>
            <a:off x="1803872" y="9045078"/>
            <a:ext cx="4123212" cy="2740085"/>
          </a:xfrm>
          <a:prstGeom prst="rect">
            <a:avLst/>
          </a:prstGeom>
        </p:spPr>
      </p:pic>
      <p:sp>
        <p:nvSpPr>
          <p:cNvPr id="59" name="TextBox 58">
            <a:extLst>
              <a:ext uri="{FF2B5EF4-FFF2-40B4-BE49-F238E27FC236}">
                <a16:creationId xmlns:a16="http://schemas.microsoft.com/office/drawing/2014/main" id="{42756242-1AA6-4132-BF2D-4CBF138CC4BF}"/>
              </a:ext>
            </a:extLst>
          </p:cNvPr>
          <p:cNvSpPr txBox="1"/>
          <p:nvPr/>
        </p:nvSpPr>
        <p:spPr>
          <a:xfrm>
            <a:off x="4878506" y="15225703"/>
            <a:ext cx="8196696" cy="865942"/>
          </a:xfrm>
          <a:prstGeom prst="roundRect">
            <a:avLst/>
          </a:prstGeom>
          <a:solidFill>
            <a:srgbClr val="FFF1C9"/>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Data Cleaning</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8785255" y="17999627"/>
            <a:ext cx="12524010" cy="1600438"/>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Packages Used To Develop The Machine Learning Code</a:t>
            </a:r>
          </a:p>
        </p:txBody>
      </p:sp>
      <p:sp>
        <p:nvSpPr>
          <p:cNvPr id="61" name="TextBox 60">
            <a:extLst>
              <a:ext uri="{FF2B5EF4-FFF2-40B4-BE49-F238E27FC236}">
                <a16:creationId xmlns:a16="http://schemas.microsoft.com/office/drawing/2014/main" id="{9E415DCB-FD47-41B3-A306-19861224F4B4}"/>
              </a:ext>
            </a:extLst>
          </p:cNvPr>
          <p:cNvSpPr txBox="1"/>
          <p:nvPr/>
        </p:nvSpPr>
        <p:spPr>
          <a:xfrm>
            <a:off x="5039034" y="4728641"/>
            <a:ext cx="8193024" cy="868680"/>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What Is PULOLB?</a:t>
            </a:r>
          </a:p>
        </p:txBody>
      </p:sp>
      <p:sp>
        <p:nvSpPr>
          <p:cNvPr id="62" name="TextBox 61">
            <a:extLst>
              <a:ext uri="{FF2B5EF4-FFF2-40B4-BE49-F238E27FC236}">
                <a16:creationId xmlns:a16="http://schemas.microsoft.com/office/drawing/2014/main" id="{BBC834D4-2156-4F60-9F9C-A1487C5AEA90}"/>
              </a:ext>
            </a:extLst>
          </p:cNvPr>
          <p:cNvSpPr txBox="1"/>
          <p:nvPr/>
        </p:nvSpPr>
        <p:spPr>
          <a:xfrm>
            <a:off x="2187481" y="11792529"/>
            <a:ext cx="3157333" cy="369332"/>
          </a:xfrm>
          <a:prstGeom prst="rect">
            <a:avLst/>
          </a:prstGeom>
          <a:noFill/>
        </p:spPr>
        <p:txBody>
          <a:bodyPr wrap="square" rtlCol="0">
            <a:spAutoFit/>
          </a:bodyPr>
          <a:lstStyle/>
          <a:p>
            <a:pPr algn="ctr"/>
            <a:r>
              <a:rPr lang="en-US" dirty="0"/>
              <a:t>  A graphite/LiCoO2 pouch cell</a:t>
            </a:r>
          </a:p>
        </p:txBody>
      </p:sp>
      <p:sp>
        <p:nvSpPr>
          <p:cNvPr id="64" name="TextBox 63">
            <a:extLst>
              <a:ext uri="{FF2B5EF4-FFF2-40B4-BE49-F238E27FC236}">
                <a16:creationId xmlns:a16="http://schemas.microsoft.com/office/drawing/2014/main" id="{8D32BE57-EA87-4235-A29E-0E7E33293017}"/>
              </a:ext>
            </a:extLst>
          </p:cNvPr>
          <p:cNvSpPr txBox="1"/>
          <p:nvPr/>
        </p:nvSpPr>
        <p:spPr>
          <a:xfrm>
            <a:off x="18379681" y="20353226"/>
            <a:ext cx="5500861" cy="2656046"/>
          </a:xfrm>
          <a:prstGeom prst="roundRect">
            <a:avLst/>
          </a:prstGeom>
          <a:noFill/>
          <a:ln>
            <a:solidFill>
              <a:schemeClr val="accent2">
                <a:lumMod val="75000"/>
              </a:schemeClr>
            </a:solidFill>
          </a:ln>
        </p:spPr>
        <p:txBody>
          <a:bodyPr wrap="square" rtlCol="0">
            <a:spAutoFit/>
          </a:bodyPr>
          <a:lstStyle/>
          <a:p>
            <a:pPr marL="571500" indent="-571500" algn="just">
              <a:buFont typeface="Arial" panose="020B0604020202020204" pitchFamily="34" charset="0"/>
              <a:buChar char="•"/>
            </a:pPr>
            <a:r>
              <a:rPr lang="en-US" sz="3000" dirty="0" err="1"/>
              <a:t>HDFStorage</a:t>
            </a:r>
            <a:r>
              <a:rPr lang="en-US" sz="3000" dirty="0"/>
              <a:t>:</a:t>
            </a:r>
          </a:p>
          <a:p>
            <a:pPr marL="571500" indent="-571500" algn="just">
              <a:buFont typeface="Arial" panose="020B0604020202020204" pitchFamily="34" charset="0"/>
              <a:buChar char="•"/>
            </a:pPr>
            <a:r>
              <a:rPr lang="en-US" sz="3000" dirty="0"/>
              <a:t>H5py:</a:t>
            </a:r>
          </a:p>
          <a:p>
            <a:pPr algn="ctr"/>
            <a:endParaRPr lang="en-US" sz="3000" b="1" dirty="0"/>
          </a:p>
          <a:p>
            <a:pPr algn="ctr"/>
            <a:endParaRPr lang="en-US" sz="3000" b="1" dirty="0"/>
          </a:p>
          <a:p>
            <a:pPr algn="ctr"/>
            <a:endParaRPr lang="en-US" sz="3000" b="1" dirty="0"/>
          </a:p>
        </p:txBody>
      </p:sp>
      <p:sp>
        <p:nvSpPr>
          <p:cNvPr id="65" name="TextBox 64">
            <a:extLst>
              <a:ext uri="{FF2B5EF4-FFF2-40B4-BE49-F238E27FC236}">
                <a16:creationId xmlns:a16="http://schemas.microsoft.com/office/drawing/2014/main" id="{D91AD469-2653-41AE-A833-8DC36191902D}"/>
              </a:ext>
            </a:extLst>
          </p:cNvPr>
          <p:cNvSpPr txBox="1"/>
          <p:nvPr/>
        </p:nvSpPr>
        <p:spPr>
          <a:xfrm>
            <a:off x="1798790" y="22125700"/>
            <a:ext cx="15024503" cy="4358640"/>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600" b="1" dirty="0">
                <a:latin typeface="Courier New" panose="02070309020205020404" pitchFamily="49" charset="0"/>
                <a:cs typeface="Courier New" panose="02070309020205020404" pitchFamily="49" charset="0"/>
              </a:rPr>
              <a:t>import_data:</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single_pd_matlab_data</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 </a:t>
            </a:r>
          </a:p>
          <a:p>
            <a:pPr algn="just"/>
            <a:r>
              <a:rPr lang="en-US" sz="3000" dirty="0"/>
              <a:t>Converts the .mat files into pandas </a:t>
            </a:r>
            <a:r>
              <a:rPr lang="en-US" sz="3000" dirty="0" err="1"/>
              <a:t>dataframes</a:t>
            </a:r>
            <a:r>
              <a:rPr lang="en-US" sz="3000" dirty="0"/>
              <a:t>, with each cycle data cumulatively added </a:t>
            </a:r>
            <a:r>
              <a:rPr lang="en-US" sz="3000" dirty="0">
                <a:solidFill>
                  <a:srgbClr val="00B050"/>
                </a:solidFill>
              </a:rPr>
              <a:t>(3)</a:t>
            </a:r>
          </a:p>
          <a:p>
            <a:pPr algn="just"/>
            <a:r>
              <a:rPr lang="en-US" sz="2600" b="1" dirty="0" err="1">
                <a:latin typeface="Courier New" panose="02070309020205020404" pitchFamily="49" charset="0"/>
                <a:cs typeface="Courier New" panose="02070309020205020404" pitchFamily="49" charset="0"/>
              </a:rPr>
              <a:t>sort_data</a:t>
            </a:r>
            <a:r>
              <a:rPr lang="en-US" sz="2600" b="1" dirty="0">
                <a:latin typeface="Courier New" panose="02070309020205020404" pitchFamily="49" charset="0"/>
                <a:cs typeface="Courier New" panose="02070309020205020404" pitchFamily="49" charset="0"/>
              </a:rPr>
              <a:t>:</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by_cycle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a:solidFill>
                  <a:schemeClr val="tx1"/>
                </a:solidFill>
                <a:cs typeface="Courier New" panose="02070309020205020404" pitchFamily="49" charset="0"/>
              </a:rPr>
              <a:t>Sorts the data in the pandas </a:t>
            </a:r>
            <a:r>
              <a:rPr lang="en-US" sz="3000" dirty="0" err="1">
                <a:solidFill>
                  <a:schemeClr val="tx1"/>
                </a:solidFill>
                <a:cs typeface="Courier New" panose="02070309020205020404" pitchFamily="49" charset="0"/>
              </a:rPr>
              <a:t>dataframe</a:t>
            </a:r>
            <a:r>
              <a:rPr lang="en-US" sz="3000" dirty="0">
                <a:solidFill>
                  <a:schemeClr val="tx1"/>
                </a:solidFill>
                <a:cs typeface="Courier New" panose="02070309020205020404" pitchFamily="49" charset="0"/>
              </a:rPr>
              <a:t> by cycle number, stores this data as a dictionary with the cycle number as the key. </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charge_discharge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err="1">
                <a:solidFill>
                  <a:schemeClr val="tx1"/>
                </a:solidFill>
                <a:cs typeface="Courier New" panose="02070309020205020404" pitchFamily="49" charset="0"/>
              </a:rPr>
              <a:t>Seperates</a:t>
            </a:r>
            <a:r>
              <a:rPr lang="en-US" sz="3000" dirty="0">
                <a:solidFill>
                  <a:schemeClr val="tx1"/>
                </a:solidFill>
                <a:cs typeface="Courier New" panose="02070309020205020404" pitchFamily="49" charset="0"/>
              </a:rPr>
              <a:t> the charge and discharge data. </a:t>
            </a:r>
          </a:p>
        </p:txBody>
      </p:sp>
      <p:sp>
        <p:nvSpPr>
          <p:cNvPr id="74" name="TextBox 73">
            <a:extLst>
              <a:ext uri="{FF2B5EF4-FFF2-40B4-BE49-F238E27FC236}">
                <a16:creationId xmlns:a16="http://schemas.microsoft.com/office/drawing/2014/main" id="{24D9B826-7368-4EC1-AC59-8293ABDBE609}"/>
              </a:ext>
            </a:extLst>
          </p:cNvPr>
          <p:cNvSpPr txBox="1"/>
          <p:nvPr/>
        </p:nvSpPr>
        <p:spPr>
          <a:xfrm>
            <a:off x="24041798" y="4725070"/>
            <a:ext cx="12344400"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How Does The Package Work?</a:t>
            </a:r>
          </a:p>
        </p:txBody>
      </p:sp>
      <p:sp>
        <p:nvSpPr>
          <p:cNvPr id="75" name="TextBox 74">
            <a:extLst>
              <a:ext uri="{FF2B5EF4-FFF2-40B4-BE49-F238E27FC236}">
                <a16:creationId xmlns:a16="http://schemas.microsoft.com/office/drawing/2014/main" id="{0F11A2A7-B570-422E-A7E7-9C41FA2B04F9}"/>
              </a:ext>
            </a:extLst>
          </p:cNvPr>
          <p:cNvSpPr txBox="1"/>
          <p:nvPr/>
        </p:nvSpPr>
        <p:spPr>
          <a:xfrm>
            <a:off x="23903585" y="7045563"/>
            <a:ext cx="3429000" cy="5959138"/>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a:t>
            </a:r>
            <a:r>
              <a:rPr lang="en-US" sz="3000" dirty="0"/>
              <a:t>, and using the </a:t>
            </a:r>
            <a:r>
              <a:rPr lang="en-US" sz="3000" b="1" dirty="0"/>
              <a:t>KNN algorithm</a:t>
            </a:r>
            <a:r>
              <a:rPr lang="en-US" sz="3000" dirty="0"/>
              <a:t>, the full curve that has the closest distance to the partial curve gives its cycle number. </a:t>
            </a:r>
          </a:p>
        </p:txBody>
      </p:sp>
      <p:sp>
        <p:nvSpPr>
          <p:cNvPr id="76" name="TextBox 75">
            <a:extLst>
              <a:ext uri="{FF2B5EF4-FFF2-40B4-BE49-F238E27FC236}">
                <a16:creationId xmlns:a16="http://schemas.microsoft.com/office/drawing/2014/main" id="{C6B71E88-6F18-4E34-B6E8-8D581590964A}"/>
              </a:ext>
            </a:extLst>
          </p:cNvPr>
          <p:cNvSpPr txBox="1"/>
          <p:nvPr/>
        </p:nvSpPr>
        <p:spPr>
          <a:xfrm>
            <a:off x="32863287" y="7045563"/>
            <a:ext cx="3429000" cy="5470684"/>
          </a:xfrm>
          <a:prstGeom prst="roundRect">
            <a:avLst/>
          </a:prstGeom>
          <a:noFill/>
          <a:ln>
            <a:solidFill>
              <a:schemeClr val="accent2">
                <a:lumMod val="75000"/>
              </a:schemeClr>
            </a:solidFill>
          </a:ln>
        </p:spPr>
        <p:txBody>
          <a:bodyPr wrap="square" rtlCol="0">
            <a:spAutoFit/>
          </a:bodyPr>
          <a:lstStyle/>
          <a:p>
            <a:pPr algn="ctr"/>
            <a:r>
              <a:rPr lang="en-US" sz="3000" dirty="0"/>
              <a:t>Once the corresponding cycle number is predicted, the </a:t>
            </a:r>
            <a:r>
              <a:rPr lang="en-US" sz="3000" b="1" dirty="0"/>
              <a:t>capacity</a:t>
            </a:r>
            <a:r>
              <a:rPr lang="en-US" sz="3000" dirty="0"/>
              <a:t> of the battery is determined. The lifetime of the battery can be calculated from the capacity. </a:t>
            </a:r>
            <a:endParaRPr lang="en-US" sz="3000" b="1" dirty="0">
              <a:solidFill>
                <a:schemeClr val="accent6">
                  <a:lumMod val="75000"/>
                </a:schemeClr>
              </a:solidFill>
            </a:endParaRPr>
          </a:p>
        </p:txBody>
      </p:sp>
      <p:sp>
        <p:nvSpPr>
          <p:cNvPr id="81" name="TextBox 80">
            <a:extLst>
              <a:ext uri="{FF2B5EF4-FFF2-40B4-BE49-F238E27FC236}">
                <a16:creationId xmlns:a16="http://schemas.microsoft.com/office/drawing/2014/main" id="{94212855-10AB-4CE6-A8D3-4BAC8200DD0C}"/>
              </a:ext>
            </a:extLst>
          </p:cNvPr>
          <p:cNvSpPr txBox="1"/>
          <p:nvPr/>
        </p:nvSpPr>
        <p:spPr>
          <a:xfrm>
            <a:off x="18470994" y="6931908"/>
            <a:ext cx="5241076" cy="3166824"/>
          </a:xfrm>
          <a:prstGeom prst="roundRect">
            <a:avLst/>
          </a:prstGeom>
          <a:noFill/>
          <a:ln>
            <a:solidFill>
              <a:schemeClr val="accent2">
                <a:lumMod val="75000"/>
              </a:schemeClr>
            </a:solidFill>
          </a:ln>
        </p:spPr>
        <p:txBody>
          <a:bodyPr wrap="square" rtlCol="0">
            <a:spAutoFit/>
          </a:bodyPr>
          <a:lstStyle/>
          <a:p>
            <a:pPr algn="ctr"/>
            <a:r>
              <a:rPr lang="en-US" sz="3000" dirty="0"/>
              <a:t>The </a:t>
            </a:r>
            <a:r>
              <a:rPr lang="en-US" sz="3000" dirty="0" err="1">
                <a:solidFill>
                  <a:srgbClr val="C00000"/>
                </a:solidFill>
                <a:latin typeface="Impact" panose="020B0806030902050204" pitchFamily="34" charset="0"/>
                <a:cs typeface="Arial" panose="020B0604020202020204" pitchFamily="34" charset="0"/>
              </a:rPr>
              <a:t>calce</a:t>
            </a:r>
            <a:r>
              <a:rPr lang="en-US" sz="3000" dirty="0">
                <a:solidFill>
                  <a:srgbClr val="C00000"/>
                </a:solidFill>
              </a:rPr>
              <a:t> </a:t>
            </a:r>
            <a:r>
              <a:rPr lang="en-US" sz="3000" dirty="0"/>
              <a:t>battery group has data of full charge/discharge curves across cycles that can be used to predict the cycle, the capacity and the lifetime of the user’s battery. </a:t>
            </a:r>
          </a:p>
        </p:txBody>
      </p:sp>
      <p:sp>
        <p:nvSpPr>
          <p:cNvPr id="82" name="TextBox 81">
            <a:extLst>
              <a:ext uri="{FF2B5EF4-FFF2-40B4-BE49-F238E27FC236}">
                <a16:creationId xmlns:a16="http://schemas.microsoft.com/office/drawing/2014/main" id="{7990D129-0232-46F9-9C35-D05FDC4CD527}"/>
              </a:ext>
            </a:extLst>
          </p:cNvPr>
          <p:cNvSpPr txBox="1"/>
          <p:nvPr/>
        </p:nvSpPr>
        <p:spPr>
          <a:xfrm>
            <a:off x="36464643" y="6927694"/>
            <a:ext cx="5729864" cy="2656046"/>
          </a:xfrm>
          <a:prstGeom prst="roundRect">
            <a:avLst/>
          </a:prstGeom>
          <a:noFill/>
          <a:ln>
            <a:solidFill>
              <a:schemeClr val="accent2">
                <a:lumMod val="75000"/>
              </a:schemeClr>
            </a:solidFill>
          </a:ln>
        </p:spPr>
        <p:txBody>
          <a:bodyPr wrap="square" rtlCol="0">
            <a:spAutoFit/>
          </a:bodyPr>
          <a:lstStyle/>
          <a:p>
            <a:pPr algn="just"/>
            <a:r>
              <a:rPr lang="en-US" sz="3000" dirty="0"/>
              <a:t>The package finally gives an output that describes the actual battery status and predicts the </a:t>
            </a:r>
            <a:r>
              <a:rPr lang="en-US" sz="3000" b="1" dirty="0"/>
              <a:t>remaining lifetime</a:t>
            </a:r>
            <a:r>
              <a:rPr lang="en-US" sz="3000" dirty="0"/>
              <a:t>, giving a estimate time of failure </a:t>
            </a:r>
            <a:r>
              <a:rPr lang="en-US" sz="3000" dirty="0">
                <a:solidFill>
                  <a:srgbClr val="00B050"/>
                </a:solidFill>
              </a:rPr>
              <a:t>(2)</a:t>
            </a:r>
          </a:p>
        </p:txBody>
      </p:sp>
      <p:sp>
        <p:nvSpPr>
          <p:cNvPr id="83" name="TextBox 82">
            <a:extLst>
              <a:ext uri="{FF2B5EF4-FFF2-40B4-BE49-F238E27FC236}">
                <a16:creationId xmlns:a16="http://schemas.microsoft.com/office/drawing/2014/main" id="{9232E7A0-D1DA-4568-A536-64ED97BC3CD2}"/>
              </a:ext>
            </a:extLst>
          </p:cNvPr>
          <p:cNvSpPr txBox="1"/>
          <p:nvPr/>
        </p:nvSpPr>
        <p:spPr>
          <a:xfrm>
            <a:off x="27524100" y="6931908"/>
            <a:ext cx="5195799" cy="2656046"/>
          </a:xfrm>
          <a:prstGeom prst="roundRect">
            <a:avLst/>
          </a:prstGeom>
          <a:noFill/>
          <a:ln>
            <a:solidFill>
              <a:schemeClr val="accent2">
                <a:lumMod val="75000"/>
              </a:schemeClr>
            </a:solidFill>
          </a:ln>
        </p:spPr>
        <p:txBody>
          <a:bodyPr wrap="square" rtlCol="0">
            <a:spAutoFit/>
          </a:bodyPr>
          <a:lstStyle/>
          <a:p>
            <a:pPr algn="ctr"/>
            <a:r>
              <a:rPr lang="en-US" sz="3000" dirty="0"/>
              <a:t>The given </a:t>
            </a:r>
            <a:r>
              <a:rPr lang="en-US" sz="3000" b="1" dirty="0"/>
              <a:t>partial</a:t>
            </a:r>
            <a:r>
              <a:rPr lang="en-US" sz="3000" dirty="0"/>
              <a:t> charge or discharge curve is fitted into the bunch of </a:t>
            </a:r>
            <a:r>
              <a:rPr lang="en-US" sz="3000" b="1" dirty="0"/>
              <a:t>full</a:t>
            </a:r>
            <a:r>
              <a:rPr lang="en-US" sz="3000" dirty="0"/>
              <a:t> curves to predict the cycle number of the partial curve. </a:t>
            </a:r>
          </a:p>
        </p:txBody>
      </p:sp>
      <p:pic>
        <p:nvPicPr>
          <p:cNvPr id="16" name="Picture 15">
            <a:extLst>
              <a:ext uri="{FF2B5EF4-FFF2-40B4-BE49-F238E27FC236}">
                <a16:creationId xmlns:a16="http://schemas.microsoft.com/office/drawing/2014/main" id="{07129FCB-504C-44B1-A534-5AFCF8EC4620}"/>
              </a:ext>
            </a:extLst>
          </p:cNvPr>
          <p:cNvPicPr>
            <a:picLocks noChangeAspect="1"/>
          </p:cNvPicPr>
          <p:nvPr/>
        </p:nvPicPr>
        <p:blipFill rotWithShape="1">
          <a:blip r:embed="rId17"/>
          <a:srcRect l="15273" t="7538" r="17558"/>
          <a:stretch/>
        </p:blipFill>
        <p:spPr>
          <a:xfrm>
            <a:off x="1494216" y="5576366"/>
            <a:ext cx="2689609" cy="3702431"/>
          </a:xfrm>
          <a:prstGeom prst="rect">
            <a:avLst/>
          </a:prstGeom>
        </p:spPr>
      </p:pic>
      <p:pic>
        <p:nvPicPr>
          <p:cNvPr id="12" name="Picture 11">
            <a:extLst>
              <a:ext uri="{FF2B5EF4-FFF2-40B4-BE49-F238E27FC236}">
                <a16:creationId xmlns:a16="http://schemas.microsoft.com/office/drawing/2014/main" id="{88692B58-B215-4694-892F-D889E3FC7E66}"/>
              </a:ext>
            </a:extLst>
          </p:cNvPr>
          <p:cNvPicPr>
            <a:picLocks noChangeAspect="1"/>
          </p:cNvPicPr>
          <p:nvPr/>
        </p:nvPicPr>
        <p:blipFill rotWithShape="1">
          <a:blip r:embed="rId18"/>
          <a:srcRect l="4510" t="9016" r="7510"/>
          <a:stretch/>
        </p:blipFill>
        <p:spPr>
          <a:xfrm>
            <a:off x="5730286" y="8743874"/>
            <a:ext cx="5240413" cy="3210224"/>
          </a:xfrm>
          <a:prstGeom prst="rect">
            <a:avLst/>
          </a:prstGeom>
        </p:spPr>
      </p:pic>
      <p:sp>
        <p:nvSpPr>
          <p:cNvPr id="47" name="TextBox 46">
            <a:extLst>
              <a:ext uri="{FF2B5EF4-FFF2-40B4-BE49-F238E27FC236}">
                <a16:creationId xmlns:a16="http://schemas.microsoft.com/office/drawing/2014/main" id="{4290C577-6E88-4739-B3C4-FACC27FC2721}"/>
              </a:ext>
            </a:extLst>
          </p:cNvPr>
          <p:cNvSpPr txBox="1"/>
          <p:nvPr/>
        </p:nvSpPr>
        <p:spPr>
          <a:xfrm>
            <a:off x="6115858" y="11785163"/>
            <a:ext cx="4664224" cy="646331"/>
          </a:xfrm>
          <a:prstGeom prst="rect">
            <a:avLst/>
          </a:prstGeom>
          <a:noFill/>
        </p:spPr>
        <p:txBody>
          <a:bodyPr wrap="square" rtlCol="0">
            <a:spAutoFit/>
          </a:bodyPr>
          <a:lstStyle/>
          <a:p>
            <a:pPr algn="ctr"/>
            <a:r>
              <a:rPr lang="en-US" dirty="0"/>
              <a:t>  Plot of the cycling data of a battery operating from the range 0 to 60% SOC.</a:t>
            </a:r>
          </a:p>
        </p:txBody>
      </p:sp>
      <p:sp>
        <p:nvSpPr>
          <p:cNvPr id="50" name="TextBox 49">
            <a:extLst>
              <a:ext uri="{FF2B5EF4-FFF2-40B4-BE49-F238E27FC236}">
                <a16:creationId xmlns:a16="http://schemas.microsoft.com/office/drawing/2014/main" id="{82A65B8E-DB6E-45D9-B675-1A7427B0727E}"/>
              </a:ext>
            </a:extLst>
          </p:cNvPr>
          <p:cNvSpPr txBox="1"/>
          <p:nvPr/>
        </p:nvSpPr>
        <p:spPr>
          <a:xfrm>
            <a:off x="25206559" y="20740025"/>
            <a:ext cx="6817937" cy="1123712"/>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 </a:t>
            </a:r>
            <a:endParaRPr lang="en-US" sz="3000" dirty="0"/>
          </a:p>
        </p:txBody>
      </p:sp>
      <p:sp>
        <p:nvSpPr>
          <p:cNvPr id="48" name="TextBox 47">
            <a:extLst>
              <a:ext uri="{FF2B5EF4-FFF2-40B4-BE49-F238E27FC236}">
                <a16:creationId xmlns:a16="http://schemas.microsoft.com/office/drawing/2014/main" id="{14A9AC06-B758-4A59-99AE-8FE41287004F}"/>
              </a:ext>
            </a:extLst>
          </p:cNvPr>
          <p:cNvSpPr txBox="1"/>
          <p:nvPr/>
        </p:nvSpPr>
        <p:spPr>
          <a:xfrm>
            <a:off x="25234556" y="19698500"/>
            <a:ext cx="3218756"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Dynamic Time Warping</a:t>
            </a:r>
          </a:p>
        </p:txBody>
      </p:sp>
      <p:sp>
        <p:nvSpPr>
          <p:cNvPr id="51" name="TextBox 50">
            <a:extLst>
              <a:ext uri="{FF2B5EF4-FFF2-40B4-BE49-F238E27FC236}">
                <a16:creationId xmlns:a16="http://schemas.microsoft.com/office/drawing/2014/main" id="{6856A560-0460-4ED4-8401-2BA5E2A4EC5C}"/>
              </a:ext>
            </a:extLst>
          </p:cNvPr>
          <p:cNvSpPr txBox="1"/>
          <p:nvPr/>
        </p:nvSpPr>
        <p:spPr>
          <a:xfrm>
            <a:off x="18409018" y="24766456"/>
            <a:ext cx="5500861" cy="1123711"/>
          </a:xfrm>
          <a:prstGeom prst="roundRect">
            <a:avLst/>
          </a:prstGeom>
          <a:noFill/>
          <a:ln>
            <a:solidFill>
              <a:schemeClr val="accent2">
                <a:lumMod val="75000"/>
              </a:schemeClr>
            </a:solidFill>
          </a:ln>
        </p:spPr>
        <p:txBody>
          <a:bodyPr wrap="square" rtlCol="0">
            <a:spAutoFit/>
          </a:bodyPr>
          <a:lstStyle/>
          <a:p>
            <a:pPr algn="ctr"/>
            <a:r>
              <a:rPr lang="en-US" sz="3000" dirty="0"/>
              <a:t>Calculating the </a:t>
            </a:r>
            <a:r>
              <a:rPr lang="en-US" sz="3000" dirty="0" err="1"/>
              <a:t>eucledian</a:t>
            </a:r>
            <a:r>
              <a:rPr lang="en-US" sz="3000" dirty="0"/>
              <a:t> distance. </a:t>
            </a:r>
          </a:p>
        </p:txBody>
      </p:sp>
      <p:sp>
        <p:nvSpPr>
          <p:cNvPr id="52" name="TextBox 51">
            <a:extLst>
              <a:ext uri="{FF2B5EF4-FFF2-40B4-BE49-F238E27FC236}">
                <a16:creationId xmlns:a16="http://schemas.microsoft.com/office/drawing/2014/main" id="{99AD1F50-9C9E-4844-A78E-31BD6B3627F8}"/>
              </a:ext>
            </a:extLst>
          </p:cNvPr>
          <p:cNvSpPr txBox="1"/>
          <p:nvPr/>
        </p:nvSpPr>
        <p:spPr>
          <a:xfrm>
            <a:off x="18379680" y="23693275"/>
            <a:ext cx="5500861"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from </a:t>
            </a:r>
            <a:r>
              <a:rPr lang="en-US" sz="3000" dirty="0" err="1"/>
              <a:t>scipy.spatial.distance</a:t>
            </a:r>
            <a:r>
              <a:rPr lang="en-US" sz="3000" dirty="0"/>
              <a:t> import </a:t>
            </a:r>
            <a:r>
              <a:rPr lang="en-US" sz="3000" dirty="0" err="1"/>
              <a:t>euclidean</a:t>
            </a:r>
            <a:endParaRPr lang="en-US" sz="3000" dirty="0"/>
          </a:p>
        </p:txBody>
      </p:sp>
      <p:sp>
        <p:nvSpPr>
          <p:cNvPr id="54" name="Rectangle: Rounded Corners 53">
            <a:extLst>
              <a:ext uri="{FF2B5EF4-FFF2-40B4-BE49-F238E27FC236}">
                <a16:creationId xmlns:a16="http://schemas.microsoft.com/office/drawing/2014/main" id="{0C12F198-8B26-4ABF-9E3D-EB3FEED77307}"/>
              </a:ext>
            </a:extLst>
          </p:cNvPr>
          <p:cNvSpPr/>
          <p:nvPr/>
        </p:nvSpPr>
        <p:spPr>
          <a:xfrm>
            <a:off x="32769945" y="17790593"/>
            <a:ext cx="9825856" cy="9514924"/>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5" name="TextBox 54">
            <a:extLst>
              <a:ext uri="{FF2B5EF4-FFF2-40B4-BE49-F238E27FC236}">
                <a16:creationId xmlns:a16="http://schemas.microsoft.com/office/drawing/2014/main" id="{34EE9022-6018-407E-AB42-15412B7B6B9F}"/>
              </a:ext>
            </a:extLst>
          </p:cNvPr>
          <p:cNvSpPr txBox="1"/>
          <p:nvPr/>
        </p:nvSpPr>
        <p:spPr>
          <a:xfrm>
            <a:off x="36066937" y="18004772"/>
            <a:ext cx="3516534"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cxnSp>
        <p:nvCxnSpPr>
          <p:cNvPr id="63" name="Conector recto de flecha 7">
            <a:extLst>
              <a:ext uri="{FF2B5EF4-FFF2-40B4-BE49-F238E27FC236}">
                <a16:creationId xmlns:a16="http://schemas.microsoft.com/office/drawing/2014/main" id="{FEC7298F-D3C8-4500-89AA-7198ABD642FC}"/>
              </a:ext>
            </a:extLst>
          </p:cNvPr>
          <p:cNvCxnSpPr>
            <a:cxnSpLocks/>
          </p:cNvCxnSpPr>
          <p:nvPr/>
        </p:nvCxnSpPr>
        <p:spPr>
          <a:xfrm flipH="1">
            <a:off x="38877547" y="10770596"/>
            <a:ext cx="951587" cy="2650333"/>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B47E4E1-0A84-46D8-BF9E-A3EF36FF4F48}"/>
              </a:ext>
            </a:extLst>
          </p:cNvPr>
          <p:cNvSpPr txBox="1"/>
          <p:nvPr/>
        </p:nvSpPr>
        <p:spPr>
          <a:xfrm>
            <a:off x="39787718" y="9759440"/>
            <a:ext cx="1553893" cy="1773198"/>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Percentage of remaining capacity of the battery. </a:t>
            </a:r>
          </a:p>
        </p:txBody>
      </p:sp>
      <p:cxnSp>
        <p:nvCxnSpPr>
          <p:cNvPr id="66" name="Conector recto de flecha 7">
            <a:extLst>
              <a:ext uri="{FF2B5EF4-FFF2-40B4-BE49-F238E27FC236}">
                <a16:creationId xmlns:a16="http://schemas.microsoft.com/office/drawing/2014/main" id="{DF0C6060-74F2-437C-A64A-B1A3C1470259}"/>
              </a:ext>
            </a:extLst>
          </p:cNvPr>
          <p:cNvCxnSpPr>
            <a:cxnSpLocks/>
            <a:stCxn id="56" idx="3"/>
          </p:cNvCxnSpPr>
          <p:nvPr/>
        </p:nvCxnSpPr>
        <p:spPr>
          <a:xfrm>
            <a:off x="36361751" y="15764498"/>
            <a:ext cx="4930780" cy="54439"/>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51A7D0-0916-4D78-AB06-232A09AC8EF8}"/>
              </a:ext>
            </a:extLst>
          </p:cNvPr>
          <p:cNvSpPr txBox="1"/>
          <p:nvPr/>
        </p:nvSpPr>
        <p:spPr>
          <a:xfrm>
            <a:off x="32932751" y="15372901"/>
            <a:ext cx="3429000" cy="783193"/>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Prediction of the battery lifetime. </a:t>
            </a:r>
          </a:p>
        </p:txBody>
      </p:sp>
      <p:sp>
        <p:nvSpPr>
          <p:cNvPr id="28" name="Arrow: Right 27">
            <a:extLst>
              <a:ext uri="{FF2B5EF4-FFF2-40B4-BE49-F238E27FC236}">
                <a16:creationId xmlns:a16="http://schemas.microsoft.com/office/drawing/2014/main" id="{61FCFEA4-FFC0-400F-A7DA-E29A2F758854}"/>
              </a:ext>
            </a:extLst>
          </p:cNvPr>
          <p:cNvSpPr/>
          <p:nvPr/>
        </p:nvSpPr>
        <p:spPr>
          <a:xfrm>
            <a:off x="32932751" y="13263949"/>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19D1726-EE9B-48B3-97BE-C9296F422603}"/>
              </a:ext>
            </a:extLst>
          </p:cNvPr>
          <p:cNvSpPr/>
          <p:nvPr/>
        </p:nvSpPr>
        <p:spPr>
          <a:xfrm>
            <a:off x="23976790" y="13262456"/>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0145BD0-9C6C-4D85-A70D-86673A9E91AA}"/>
              </a:ext>
            </a:extLst>
          </p:cNvPr>
          <p:cNvSpPr txBox="1"/>
          <p:nvPr/>
        </p:nvSpPr>
        <p:spPr>
          <a:xfrm>
            <a:off x="1803872" y="21606052"/>
            <a:ext cx="5789140"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Functions used to clean the data:</a:t>
            </a:r>
          </a:p>
        </p:txBody>
      </p:sp>
      <p:sp>
        <p:nvSpPr>
          <p:cNvPr id="80" name="TextBox 79">
            <a:extLst>
              <a:ext uri="{FF2B5EF4-FFF2-40B4-BE49-F238E27FC236}">
                <a16:creationId xmlns:a16="http://schemas.microsoft.com/office/drawing/2014/main" id="{E16835D8-297F-47E7-9FE8-94CFBC700D97}"/>
              </a:ext>
            </a:extLst>
          </p:cNvPr>
          <p:cNvSpPr txBox="1"/>
          <p:nvPr/>
        </p:nvSpPr>
        <p:spPr>
          <a:xfrm>
            <a:off x="18379681" y="19818962"/>
            <a:ext cx="5332389"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Packages used for data cleaning:</a:t>
            </a:r>
          </a:p>
        </p:txBody>
      </p:sp>
      <p:pic>
        <p:nvPicPr>
          <p:cNvPr id="36" name="Picture 2" descr="Image result for matlab logo png">
            <a:extLst>
              <a:ext uri="{FF2B5EF4-FFF2-40B4-BE49-F238E27FC236}">
                <a16:creationId xmlns:a16="http://schemas.microsoft.com/office/drawing/2014/main" id="{70B58F15-6D1A-4BEF-8213-6D883350B3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2528" y="16402264"/>
            <a:ext cx="1081810" cy="9716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ector recto de flecha 7">
            <a:extLst>
              <a:ext uri="{FF2B5EF4-FFF2-40B4-BE49-F238E27FC236}">
                <a16:creationId xmlns:a16="http://schemas.microsoft.com/office/drawing/2014/main" id="{6D012516-7A45-4C3F-A223-D4D226A54B45}"/>
              </a:ext>
            </a:extLst>
          </p:cNvPr>
          <p:cNvCxnSpPr>
            <a:cxnSpLocks/>
          </p:cNvCxnSpPr>
          <p:nvPr/>
        </p:nvCxnSpPr>
        <p:spPr>
          <a:xfrm>
            <a:off x="2162109" y="17278530"/>
            <a:ext cx="381251" cy="105473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AE27197-CE99-4B3C-AE8C-4F6A29164D26}"/>
              </a:ext>
            </a:extLst>
          </p:cNvPr>
          <p:cNvSpPr txBox="1"/>
          <p:nvPr/>
        </p:nvSpPr>
        <p:spPr>
          <a:xfrm>
            <a:off x="1803872" y="15794757"/>
            <a:ext cx="268065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import_data</a:t>
            </a:r>
            <a:r>
              <a:rPr lang="en-US" sz="2600" b="1" dirty="0">
                <a:solidFill>
                  <a:schemeClr val="bg1"/>
                </a:solidFill>
                <a:latin typeface="Courier New" panose="02070309020205020404" pitchFamily="49" charset="0"/>
                <a:cs typeface="Courier New" panose="02070309020205020404" pitchFamily="49" charset="0"/>
              </a:rPr>
              <a:t>:</a:t>
            </a:r>
          </a:p>
        </p:txBody>
      </p:sp>
      <p:sp>
        <p:nvSpPr>
          <p:cNvPr id="86" name="TextBox 85">
            <a:extLst>
              <a:ext uri="{FF2B5EF4-FFF2-40B4-BE49-F238E27FC236}">
                <a16:creationId xmlns:a16="http://schemas.microsoft.com/office/drawing/2014/main" id="{2AADF59C-0A14-4649-9495-E7F3CA02A29C}"/>
              </a:ext>
            </a:extLst>
          </p:cNvPr>
          <p:cNvSpPr txBox="1"/>
          <p:nvPr/>
        </p:nvSpPr>
        <p:spPr>
          <a:xfrm>
            <a:off x="14052019" y="17192911"/>
            <a:ext cx="2338287"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sort_data</a:t>
            </a:r>
            <a:r>
              <a:rPr lang="en-US" sz="2600" b="1" dirty="0">
                <a:solidFill>
                  <a:schemeClr val="bg1"/>
                </a:solidFill>
                <a:latin typeface="Courier New" panose="02070309020205020404" pitchFamily="49" charset="0"/>
                <a:cs typeface="Courier New" panose="02070309020205020404" pitchFamily="49" charset="0"/>
              </a:rPr>
              <a:t>:</a:t>
            </a:r>
          </a:p>
        </p:txBody>
      </p:sp>
      <p:pic>
        <p:nvPicPr>
          <p:cNvPr id="87" name="Picture 86">
            <a:extLst>
              <a:ext uri="{FF2B5EF4-FFF2-40B4-BE49-F238E27FC236}">
                <a16:creationId xmlns:a16="http://schemas.microsoft.com/office/drawing/2014/main" id="{DDFAD5A3-417A-475E-B48D-31C43881203C}"/>
              </a:ext>
            </a:extLst>
          </p:cNvPr>
          <p:cNvPicPr>
            <a:picLocks noChangeAspect="1"/>
          </p:cNvPicPr>
          <p:nvPr/>
        </p:nvPicPr>
        <p:blipFill rotWithShape="1">
          <a:blip r:embed="rId18"/>
          <a:srcRect l="4510" t="9016" r="7510"/>
          <a:stretch/>
        </p:blipFill>
        <p:spPr>
          <a:xfrm>
            <a:off x="13895649" y="17884517"/>
            <a:ext cx="2993584" cy="1833839"/>
          </a:xfrm>
          <a:prstGeom prst="rect">
            <a:avLst/>
          </a:prstGeom>
        </p:spPr>
      </p:pic>
      <p:pic>
        <p:nvPicPr>
          <p:cNvPr id="44" name="Picture 43">
            <a:extLst>
              <a:ext uri="{FF2B5EF4-FFF2-40B4-BE49-F238E27FC236}">
                <a16:creationId xmlns:a16="http://schemas.microsoft.com/office/drawing/2014/main" id="{E4FD4E1F-C7A5-47B1-9A56-CAC69BBA6959}"/>
              </a:ext>
            </a:extLst>
          </p:cNvPr>
          <p:cNvPicPr>
            <a:picLocks noChangeAspect="1"/>
          </p:cNvPicPr>
          <p:nvPr/>
        </p:nvPicPr>
        <p:blipFill>
          <a:blip r:embed="rId14"/>
          <a:stretch>
            <a:fillRect/>
          </a:stretch>
        </p:blipFill>
        <p:spPr>
          <a:xfrm>
            <a:off x="13598268" y="20547538"/>
            <a:ext cx="3588345" cy="1537862"/>
          </a:xfrm>
          <a:prstGeom prst="rect">
            <a:avLst/>
          </a:prstGeom>
        </p:spPr>
      </p:pic>
      <p:cxnSp>
        <p:nvCxnSpPr>
          <p:cNvPr id="88" name="Conector recto de flecha 7">
            <a:extLst>
              <a:ext uri="{FF2B5EF4-FFF2-40B4-BE49-F238E27FC236}">
                <a16:creationId xmlns:a16="http://schemas.microsoft.com/office/drawing/2014/main" id="{A488856E-1C17-46C6-B500-87355C25F10D}"/>
              </a:ext>
            </a:extLst>
          </p:cNvPr>
          <p:cNvCxnSpPr>
            <a:cxnSpLocks/>
          </p:cNvCxnSpPr>
          <p:nvPr/>
        </p:nvCxnSpPr>
        <p:spPr>
          <a:xfrm>
            <a:off x="15392441" y="19881740"/>
            <a:ext cx="0" cy="744571"/>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74258E7-F27F-4ED4-88F3-87675170B71D}"/>
              </a:ext>
            </a:extLst>
          </p:cNvPr>
          <p:cNvSpPr txBox="1"/>
          <p:nvPr/>
        </p:nvSpPr>
        <p:spPr>
          <a:xfrm>
            <a:off x="23058505" y="6113200"/>
            <a:ext cx="495086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Distance_cycle_to_full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4" name="TextBox 93">
            <a:extLst>
              <a:ext uri="{FF2B5EF4-FFF2-40B4-BE49-F238E27FC236}">
                <a16:creationId xmlns:a16="http://schemas.microsoft.com/office/drawing/2014/main" id="{FA648C3E-7103-4B48-87F1-CE0540BBA68E}"/>
              </a:ext>
            </a:extLst>
          </p:cNvPr>
          <p:cNvSpPr txBox="1"/>
          <p:nvPr/>
        </p:nvSpPr>
        <p:spPr>
          <a:xfrm>
            <a:off x="28425926" y="6118496"/>
            <a:ext cx="3598570"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partial_to_full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5" name="TextBox 94">
            <a:extLst>
              <a:ext uri="{FF2B5EF4-FFF2-40B4-BE49-F238E27FC236}">
                <a16:creationId xmlns:a16="http://schemas.microsoft.com/office/drawing/2014/main" id="{E0E95D88-C124-4B90-A486-7E7A7122F633}"/>
              </a:ext>
            </a:extLst>
          </p:cNvPr>
          <p:cNvSpPr txBox="1"/>
          <p:nvPr/>
        </p:nvSpPr>
        <p:spPr>
          <a:xfrm>
            <a:off x="33067886" y="6118496"/>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get_capacity</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6" name="TextBox 95">
            <a:extLst>
              <a:ext uri="{FF2B5EF4-FFF2-40B4-BE49-F238E27FC236}">
                <a16:creationId xmlns:a16="http://schemas.microsoft.com/office/drawing/2014/main" id="{0F0D9F09-9B2A-43DE-8419-6F3979ABEC7B}"/>
              </a:ext>
            </a:extLst>
          </p:cNvPr>
          <p:cNvSpPr txBox="1"/>
          <p:nvPr/>
        </p:nvSpPr>
        <p:spPr>
          <a:xfrm>
            <a:off x="37805469" y="6124835"/>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get_lifetime</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7" name="TextBox 96">
            <a:extLst>
              <a:ext uri="{FF2B5EF4-FFF2-40B4-BE49-F238E27FC236}">
                <a16:creationId xmlns:a16="http://schemas.microsoft.com/office/drawing/2014/main" id="{DE458F8A-BB08-4047-94A0-4854CF882AA2}"/>
              </a:ext>
            </a:extLst>
          </p:cNvPr>
          <p:cNvSpPr txBox="1"/>
          <p:nvPr/>
        </p:nvSpPr>
        <p:spPr>
          <a:xfrm>
            <a:off x="18802647" y="5110160"/>
            <a:ext cx="391741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predict_capacity</a:t>
            </a:r>
            <a:r>
              <a:rPr lang="en-US" sz="2600"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062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EC0AB-6368-4867-AFF4-9F0DDFB3DEB2}"/>
              </a:ext>
            </a:extLst>
          </p:cNvPr>
          <p:cNvSpPr txBox="1"/>
          <p:nvPr/>
        </p:nvSpPr>
        <p:spPr>
          <a:xfrm>
            <a:off x="27067908" y="16307241"/>
            <a:ext cx="15202309" cy="8894743"/>
          </a:xfrm>
          <a:prstGeom prst="rect">
            <a:avLst/>
          </a:prstGeom>
          <a:noFill/>
        </p:spPr>
        <p:txBody>
          <a:bodyPr wrap="square" rtlCol="0">
            <a:spAutoFit/>
          </a:bodyPr>
          <a:lstStyle/>
          <a:p>
            <a:pPr algn="just"/>
            <a:r>
              <a:rPr lang="en-US" sz="4400" dirty="0"/>
              <a:t>What our machine learning is: Dynamic Time Warping using </a:t>
            </a:r>
            <a:r>
              <a:rPr lang="en-US" sz="4400" dirty="0" err="1"/>
              <a:t>FastDTW</a:t>
            </a:r>
            <a:endParaRPr lang="en-US" sz="4400" dirty="0"/>
          </a:p>
          <a:p>
            <a:pPr marL="857250" indent="-857250" algn="just">
              <a:buFont typeface="Arial" panose="020B0604020202020204" pitchFamily="34" charset="0"/>
              <a:buChar char="•"/>
            </a:pPr>
            <a:r>
              <a:rPr lang="en-US" sz="4400" dirty="0"/>
              <a:t>Logo?</a:t>
            </a:r>
          </a:p>
          <a:p>
            <a:pPr algn="just"/>
            <a:r>
              <a:rPr lang="en-US" sz="4400" dirty="0"/>
              <a:t>Using a KNN of sorts to sort distances to return full curve</a:t>
            </a:r>
          </a:p>
          <a:p>
            <a:pPr marL="857250" indent="-857250" algn="just">
              <a:buFont typeface="Arial" panose="020B0604020202020204" pitchFamily="34" charset="0"/>
              <a:buChar char="•"/>
            </a:pPr>
            <a:r>
              <a:rPr lang="en-US" sz="4400" dirty="0"/>
              <a:t>Used DTW in KNN to find the closest distances. </a:t>
            </a:r>
          </a:p>
          <a:p>
            <a:pPr marL="857250" indent="-857250" algn="just">
              <a:buFont typeface="Arial" panose="020B0604020202020204" pitchFamily="34" charset="0"/>
              <a:buChar char="•"/>
            </a:pPr>
            <a:r>
              <a:rPr lang="en-US" sz="4400" dirty="0"/>
              <a:t>DTW requires us to filter our voltages to min-max of partial curve, for better prediction. </a:t>
            </a:r>
          </a:p>
          <a:p>
            <a:pPr marL="857250" indent="-857250" algn="just">
              <a:buFont typeface="Arial" panose="020B0604020202020204" pitchFamily="34" charset="0"/>
              <a:buChar char="•"/>
            </a:pPr>
            <a:r>
              <a:rPr lang="en-US" sz="4400" dirty="0"/>
              <a:t>From the corresponding full curve, it calculates the capacity and hence the lifetime. </a:t>
            </a:r>
          </a:p>
          <a:p>
            <a:pPr algn="just"/>
            <a:endParaRPr lang="en-US" sz="4400" dirty="0"/>
          </a:p>
          <a:p>
            <a:pPr algn="just"/>
            <a:endParaRPr lang="en-US" sz="4400" dirty="0"/>
          </a:p>
          <a:p>
            <a:pPr algn="just"/>
            <a:r>
              <a:rPr lang="en-US" sz="4400" b="1" dirty="0">
                <a:solidFill>
                  <a:srgbClr val="EE2C23"/>
                </a:solidFill>
              </a:rPr>
              <a:t>Ultimate goal of the user: Input any partial data curve and have our package predict the best corresponding full curve</a:t>
            </a:r>
          </a:p>
        </p:txBody>
      </p:sp>
    </p:spTree>
    <p:extLst>
      <p:ext uri="{BB962C8B-B14F-4D97-AF65-F5344CB8AC3E}">
        <p14:creationId xmlns:p14="http://schemas.microsoft.com/office/powerpoint/2010/main" val="4058616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4023</TotalTime>
  <Words>540</Words>
  <Application>Microsoft Office PowerPoint</Application>
  <PresentationFormat>Custom</PresentationFormat>
  <Paragraphs>51</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Courier New</vt:lpstr>
      <vt:lpstr>Helvetica</vt:lpstr>
      <vt:lpstr>Impact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Maitri Uppaluri</cp:lastModifiedBy>
  <cp:revision>63</cp:revision>
  <dcterms:created xsi:type="dcterms:W3CDTF">2018-03-06T18:07:07Z</dcterms:created>
  <dcterms:modified xsi:type="dcterms:W3CDTF">2018-03-12T01:53:25Z</dcterms:modified>
</cp:coreProperties>
</file>